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66" r:id="rId3"/>
    <p:sldId id="257" r:id="rId4"/>
    <p:sldId id="289" r:id="rId5"/>
    <p:sldId id="258" r:id="rId6"/>
    <p:sldId id="290" r:id="rId7"/>
    <p:sldId id="275" r:id="rId8"/>
    <p:sldId id="259" r:id="rId9"/>
    <p:sldId id="260" r:id="rId10"/>
    <p:sldId id="261" r:id="rId11"/>
    <p:sldId id="262" r:id="rId12"/>
    <p:sldId id="263" r:id="rId13"/>
    <p:sldId id="267" r:id="rId14"/>
    <p:sldId id="269" r:id="rId15"/>
    <p:sldId id="291" r:id="rId16"/>
    <p:sldId id="270" r:id="rId17"/>
    <p:sldId id="264" r:id="rId18"/>
    <p:sldId id="265" r:id="rId19"/>
    <p:sldId id="292" r:id="rId20"/>
    <p:sldId id="293" r:id="rId21"/>
    <p:sldId id="29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62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231" autoAdjust="0"/>
  </p:normalViewPr>
  <p:slideViewPr>
    <p:cSldViewPr>
      <p:cViewPr>
        <p:scale>
          <a:sx n="60" d="100"/>
          <a:sy n="60" d="100"/>
        </p:scale>
        <p:origin x="-1572" y="-138"/>
      </p:cViewPr>
      <p:guideLst>
        <p:guide orient="horz" pos="2160"/>
        <p:guide pos="283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4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D0498E-478B-4CC4-81EE-3031BD4201C0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11DD43-6BB5-438F-994F-7CE20C6091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023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1DD43-6BB5-438F-994F-7CE20C609121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402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1DD43-6BB5-438F-994F-7CE20C609121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402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D8DCB-BFD8-49EF-97DF-50D915E6DAD0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46A70-55C6-4DE5-8943-31200991F6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D8DCB-BFD8-49EF-97DF-50D915E6DAD0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46A70-55C6-4DE5-8943-31200991F6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D8DCB-BFD8-49EF-97DF-50D915E6DAD0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46A70-55C6-4DE5-8943-31200991F6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87208" cy="850106"/>
          </a:xfrm>
        </p:spPr>
        <p:txBody>
          <a:bodyPr/>
          <a:lstStyle>
            <a:lvl1pPr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7787208" cy="5060032"/>
          </a:xfrm>
        </p:spPr>
        <p:txBody>
          <a:bodyPr/>
          <a:lstStyle>
            <a:lvl1pPr algn="l">
              <a:defRPr sz="2800"/>
            </a:lvl1pPr>
            <a:lvl2pPr algn="l"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 algn="l">
              <a:defRPr sz="2000"/>
            </a:lvl3pPr>
            <a:lvl4pPr algn="l">
              <a:defRPr sz="1800"/>
            </a:lvl4pPr>
            <a:lvl5pPr algn="l"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D8DCB-BFD8-49EF-97DF-50D915E6DAD0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46A70-55C6-4DE5-8943-31200991F6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D8DCB-BFD8-49EF-97DF-50D915E6DAD0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46A70-55C6-4DE5-8943-31200991F6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D8DCB-BFD8-49EF-97DF-50D915E6DAD0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46A70-55C6-4DE5-8943-31200991F6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D8DCB-BFD8-49EF-97DF-50D915E6DAD0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46A70-55C6-4DE5-8943-31200991F6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D8DCB-BFD8-49EF-97DF-50D915E6DAD0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46A70-55C6-4DE5-8943-31200991F6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D8DCB-BFD8-49EF-97DF-50D915E6DAD0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46A70-55C6-4DE5-8943-31200991F6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D8DCB-BFD8-49EF-97DF-50D915E6DAD0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46A70-55C6-4DE5-8943-31200991F60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D8DCB-BFD8-49EF-97DF-50D915E6DAD0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546A70-55C6-4DE5-8943-31200991F60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F546A70-55C6-4DE5-8943-31200991F60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7CD8DCB-BFD8-49EF-97DF-50D915E6DAD0}" type="datetimeFigureOut">
              <a:rPr lang="en-US" smtClean="0"/>
              <a:t>2/21/2016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905000"/>
            <a:ext cx="8424936" cy="2593975"/>
          </a:xfrm>
        </p:spPr>
        <p:txBody>
          <a:bodyPr/>
          <a:lstStyle/>
          <a:p>
            <a:pPr algn="ctr"/>
            <a:r>
              <a:rPr lang="en-US" sz="5800" b="1" dirty="0" smtClean="0"/>
              <a:t>Intravenous cannulation</a:t>
            </a:r>
            <a:endParaRPr lang="en-US" sz="5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012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1867644"/>
            <a:ext cx="1921396" cy="19213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5326" t="28833" r="5683" b="21163"/>
          <a:stretch/>
        </p:blipFill>
        <p:spPr>
          <a:xfrm>
            <a:off x="6096000" y="3332295"/>
            <a:ext cx="2222500" cy="12488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Non-sterile gloves</a:t>
            </a:r>
          </a:p>
          <a:p>
            <a:r>
              <a:rPr lang="en-US" dirty="0" smtClean="0"/>
              <a:t>Tourniquet</a:t>
            </a:r>
          </a:p>
          <a:p>
            <a:r>
              <a:rPr lang="en-US" dirty="0" smtClean="0"/>
              <a:t>Antiseptic wipes </a:t>
            </a:r>
          </a:p>
          <a:p>
            <a:r>
              <a:rPr lang="en-US" dirty="0" smtClean="0"/>
              <a:t>5-ml syringe</a:t>
            </a:r>
          </a:p>
          <a:p>
            <a:r>
              <a:rPr lang="en-US" dirty="0" smtClean="0"/>
              <a:t>Sterile gauze</a:t>
            </a:r>
          </a:p>
          <a:p>
            <a:r>
              <a:rPr lang="en-US" dirty="0" smtClean="0"/>
              <a:t>Cannula </a:t>
            </a:r>
          </a:p>
          <a:p>
            <a:r>
              <a:rPr lang="en-US" dirty="0" smtClean="0"/>
              <a:t>Saline</a:t>
            </a:r>
          </a:p>
          <a:p>
            <a:r>
              <a:rPr lang="en-US" dirty="0" smtClean="0"/>
              <a:t>Adhesive Plaster 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r="10332"/>
          <a:stretch/>
        </p:blipFill>
        <p:spPr>
          <a:xfrm>
            <a:off x="6107401" y="4710095"/>
            <a:ext cx="2209015" cy="18152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4168" y="24285"/>
            <a:ext cx="2304256" cy="16018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/>
          <a:srcRect l="2189" t="18840" b="28660"/>
          <a:stretch/>
        </p:blipFill>
        <p:spPr>
          <a:xfrm>
            <a:off x="3743796" y="2348880"/>
            <a:ext cx="2484388" cy="13335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35896" y="788060"/>
            <a:ext cx="2303264" cy="15608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39952" y="4000342"/>
            <a:ext cx="1728192" cy="259701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23728" y="5373216"/>
            <a:ext cx="1524000" cy="120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09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the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8650" indent="-514350">
              <a:buFont typeface="+mj-lt"/>
              <a:buAutoNum type="arabicPeriod"/>
            </a:pPr>
            <a:r>
              <a:rPr lang="en-US" dirty="0" smtClean="0"/>
              <a:t>Introduce yourself to the patient. Explain the procedure to the patient and gain informed consent to continue</a:t>
            </a:r>
          </a:p>
          <a:p>
            <a:pPr marL="628650" indent="-514350">
              <a:buFont typeface="+mj-lt"/>
              <a:buAutoNum type="arabicPeriod"/>
            </a:pPr>
            <a:r>
              <a:rPr lang="en-US" dirty="0" smtClean="0"/>
              <a:t>Make sure there is adequate light and that the room is warm enough to encourage vasodilation</a:t>
            </a:r>
          </a:p>
          <a:p>
            <a:pPr marL="628650" indent="-514350">
              <a:buFont typeface="+mj-lt"/>
              <a:buAutoNum type="arabicPeriod"/>
            </a:pPr>
            <a:r>
              <a:rPr lang="en-US" dirty="0" smtClean="0"/>
              <a:t>Make sure the patient is in a comfortable position and place a pillow or a rolled towel under the patient’s extended arm</a:t>
            </a:r>
          </a:p>
          <a:p>
            <a:pPr marL="628650" indent="-514350">
              <a:buFont typeface="+mj-lt"/>
              <a:buAutoNum type="arabicPeriod"/>
            </a:pPr>
            <a:r>
              <a:rPr lang="en-US" dirty="0" smtClean="0"/>
              <a:t>The patient’s skin should be washed with soap and water if visibly dirty</a:t>
            </a:r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9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Before the procedure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5770984" cy="5060032"/>
          </a:xfrm>
        </p:spPr>
        <p:txBody>
          <a:bodyPr/>
          <a:lstStyle/>
          <a:p>
            <a:pPr marL="628650" indent="-514350">
              <a:buFont typeface="+mj-lt"/>
              <a:buAutoNum type="arabicPeriod" startAt="5"/>
            </a:pPr>
            <a:r>
              <a:rPr lang="en-US" dirty="0" smtClean="0"/>
              <a:t>If difficulty is encountered in finding an appropriate vein, one of the following techniques may be used: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Inspection of the opposite extremity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Opening and closing the fist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Using gravity (holding the arm down)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Gentle tapping or stroking of the site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Applying heat (warm towel/pack)</a:t>
            </a:r>
          </a:p>
          <a:p>
            <a:endParaRPr lang="en-US" dirty="0"/>
          </a:p>
        </p:txBody>
      </p:sp>
      <p:pic>
        <p:nvPicPr>
          <p:cNvPr id="4" name="Picture 3" descr="imagesCA466USW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583882" y="2185566"/>
            <a:ext cx="3289300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61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7620000" cy="1143000"/>
          </a:xfrm>
        </p:spPr>
        <p:txBody>
          <a:bodyPr/>
          <a:lstStyle/>
          <a:p>
            <a:r>
              <a:rPr lang="en-US" dirty="0" smtClean="0"/>
              <a:t>Technique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1124744"/>
            <a:ext cx="4968552" cy="5560392"/>
          </a:xfrm>
        </p:spPr>
        <p:txBody>
          <a:bodyPr>
            <a:normAutofit fontScale="92500" lnSpcReduction="10000"/>
          </a:bodyPr>
          <a:lstStyle/>
          <a:p>
            <a:pPr marL="628650" indent="-514350">
              <a:buFont typeface="+mj-lt"/>
              <a:buAutoNum type="arabicPeriod"/>
            </a:pPr>
            <a:r>
              <a:rPr lang="en-US" dirty="0" smtClean="0"/>
              <a:t>Apply tourniquet and select the appropriate vein</a:t>
            </a:r>
          </a:p>
          <a:p>
            <a:pPr marL="628650" indent="-514350">
              <a:buFont typeface="+mj-lt"/>
              <a:buAutoNum type="arabicPeriod"/>
            </a:pPr>
            <a:r>
              <a:rPr lang="en-US" dirty="0" smtClean="0"/>
              <a:t>Apply an antiseptic solution with friction for 30-60 seconds, allow to air dry for up. Once cleaned, do not touch or re-palpate the skin</a:t>
            </a:r>
          </a:p>
          <a:p>
            <a:pPr marL="628650" indent="-514350">
              <a:buFont typeface="+mj-lt"/>
              <a:buAutoNum type="arabicPeriod"/>
            </a:pPr>
            <a:r>
              <a:rPr lang="en-US" dirty="0" smtClean="0"/>
              <a:t>Remove the cannula from its packaging and remove the needle cover ensuring not to touch the needle</a:t>
            </a:r>
          </a:p>
          <a:p>
            <a:pPr marL="628650" indent="-514350">
              <a:buFont typeface="+mj-lt"/>
              <a:buAutoNum type="arabicPeriod"/>
            </a:pPr>
            <a:r>
              <a:rPr lang="en-US" dirty="0" smtClean="0"/>
              <a:t>Stretch the skin distally and tell the patient to expect a sharp scratch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404664"/>
            <a:ext cx="3168352" cy="23640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2924944"/>
            <a:ext cx="3128748" cy="15841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0112" y="4653136"/>
            <a:ext cx="2717800" cy="2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26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116632"/>
            <a:ext cx="7620000" cy="1143000"/>
          </a:xfrm>
        </p:spPr>
        <p:txBody>
          <a:bodyPr/>
          <a:lstStyle/>
          <a:p>
            <a:r>
              <a:rPr lang="en-US" dirty="0"/>
              <a:t>Technique 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124744"/>
            <a:ext cx="4392488" cy="5544616"/>
          </a:xfrm>
        </p:spPr>
        <p:txBody>
          <a:bodyPr>
            <a:normAutofit fontScale="92500"/>
          </a:bodyPr>
          <a:lstStyle/>
          <a:p>
            <a:pPr marL="628650" indent="-514350">
              <a:buFont typeface="+mj-lt"/>
              <a:buAutoNum type="arabicPeriod" startAt="5"/>
            </a:pPr>
            <a:r>
              <a:rPr lang="en-US" dirty="0" smtClean="0"/>
              <a:t>Insert the needle, bevel upwards at about 30 degrees</a:t>
            </a:r>
          </a:p>
          <a:p>
            <a:pPr marL="628650" indent="-514350">
              <a:buFont typeface="+mj-lt"/>
              <a:buAutoNum type="arabicPeriod" startAt="5"/>
            </a:pPr>
            <a:r>
              <a:rPr lang="en-US" dirty="0" smtClean="0"/>
              <a:t>Advance the needle until a flashback of blood is seen in the hub at the back of the cannula</a:t>
            </a:r>
          </a:p>
          <a:p>
            <a:pPr marL="628650" indent="-514350">
              <a:buFont typeface="+mj-lt"/>
              <a:buAutoNum type="arabicPeriod" startAt="5"/>
            </a:pPr>
            <a:r>
              <a:rPr lang="en-US" dirty="0" smtClean="0"/>
              <a:t>Once this is seen, progress the entire cannula a further 2mm, then fix the needle, advancing the rest of the cannula into the vein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4659" y="836712"/>
            <a:ext cx="4123805" cy="33023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096" y="4365104"/>
            <a:ext cx="2030627" cy="1692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18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Technique 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124744"/>
            <a:ext cx="4392488" cy="5733256"/>
          </a:xfrm>
        </p:spPr>
        <p:txBody>
          <a:bodyPr>
            <a:normAutofit fontScale="92500"/>
          </a:bodyPr>
          <a:lstStyle/>
          <a:p>
            <a:pPr marL="628650" indent="-514350">
              <a:buFont typeface="+mj-lt"/>
              <a:buAutoNum type="arabicPeriod" startAt="5"/>
            </a:pPr>
            <a:r>
              <a:rPr lang="en-US" dirty="0" smtClean="0"/>
              <a:t>Insert the needle, bevel upwards at about 30 degrees</a:t>
            </a:r>
          </a:p>
          <a:p>
            <a:pPr marL="628650" indent="-514350">
              <a:buFont typeface="+mj-lt"/>
              <a:buAutoNum type="arabicPeriod" startAt="5"/>
            </a:pPr>
            <a:r>
              <a:rPr lang="en-US" dirty="0" smtClean="0"/>
              <a:t>Advance the needle until a flashback of blood is seen in the hub at the back of the cannula</a:t>
            </a:r>
          </a:p>
          <a:p>
            <a:pPr marL="628650" indent="-514350">
              <a:buFont typeface="+mj-lt"/>
              <a:buAutoNum type="arabicPeriod" startAt="5"/>
            </a:pPr>
            <a:r>
              <a:rPr lang="en-US" dirty="0" smtClean="0"/>
              <a:t>Once this is seen, progress the entire cannula a further 2mm, then fix the needle, advancing the rest of the cannula into the vein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123" name="Picture 3" descr="C:\Users\hmahmoud\Desktop\download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005064"/>
            <a:ext cx="3816424" cy="266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hmahmoud\Desktop\download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919" y="980728"/>
            <a:ext cx="3895513" cy="2592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207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Technique 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1" y="1196752"/>
            <a:ext cx="4392489" cy="5400600"/>
          </a:xfrm>
        </p:spPr>
        <p:txBody>
          <a:bodyPr>
            <a:normAutofit/>
          </a:bodyPr>
          <a:lstStyle/>
          <a:p>
            <a:pPr marL="628650" indent="-514350">
              <a:buFont typeface="+mj-lt"/>
              <a:buAutoNum type="arabicPeriod" startAt="8"/>
            </a:pPr>
            <a:r>
              <a:rPr lang="en-US" dirty="0" smtClean="0"/>
              <a:t>Release the tourniquet, apply pressure to the vein at the tip of the cannula and remove the needle fully</a:t>
            </a:r>
          </a:p>
          <a:p>
            <a:pPr marL="628650" indent="-514350">
              <a:buFont typeface="+mj-lt"/>
              <a:buAutoNum type="arabicPeriod" startAt="8"/>
            </a:pPr>
            <a:r>
              <a:rPr lang="en-US" dirty="0" smtClean="0"/>
              <a:t>Remove the cap from the needle and put this on the end of the cannula</a:t>
            </a:r>
          </a:p>
          <a:p>
            <a:pPr marL="628650" indent="-514350">
              <a:buFont typeface="+mj-lt"/>
              <a:buAutoNum type="arabicPeriod" startAt="8"/>
            </a:pPr>
            <a:r>
              <a:rPr lang="en-US" dirty="0" smtClean="0"/>
              <a:t>Carefully dispose of the needle into the sharps box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x-none"/>
          </a:p>
        </p:txBody>
      </p:sp>
      <p:pic>
        <p:nvPicPr>
          <p:cNvPr id="6146" name="Picture 2" descr="C:\Users\hmahmoud\Desktop\images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687002"/>
            <a:ext cx="3888432" cy="4694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234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1520" y="44624"/>
            <a:ext cx="7620000" cy="1143000"/>
          </a:xfrm>
        </p:spPr>
        <p:txBody>
          <a:bodyPr/>
          <a:lstStyle/>
          <a:p>
            <a:r>
              <a:rPr lang="en-US" dirty="0"/>
              <a:t>Technique 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124744"/>
            <a:ext cx="4752528" cy="5472608"/>
          </a:xfrm>
        </p:spPr>
        <p:txBody>
          <a:bodyPr>
            <a:normAutofit lnSpcReduction="10000"/>
          </a:bodyPr>
          <a:lstStyle/>
          <a:p>
            <a:pPr marL="628650" indent="-514350">
              <a:buFont typeface="+mj-lt"/>
              <a:buAutoNum type="arabicPeriod" startAt="11"/>
            </a:pPr>
            <a:r>
              <a:rPr lang="en-US" dirty="0" smtClean="0"/>
              <a:t>Check function by flushing with saline. If there is any resistance, if it causes any pain, or you notice any localized tissue swelling; immediately stop flushing, remove the cannula and start again</a:t>
            </a:r>
          </a:p>
          <a:p>
            <a:pPr marL="628650" indent="-514350">
              <a:buFont typeface="+mj-lt"/>
              <a:buAutoNum type="arabicPeriod" startAt="11"/>
            </a:pPr>
            <a:r>
              <a:rPr lang="en-US" dirty="0" smtClean="0"/>
              <a:t>Apply the plaster to the cannula to fix it in place</a:t>
            </a:r>
          </a:p>
          <a:p>
            <a:pPr marL="628650" indent="-514350">
              <a:buFont typeface="+mj-lt"/>
              <a:buAutoNum type="arabicPeriod" startAt="11"/>
            </a:pPr>
            <a:r>
              <a:rPr lang="en-US" dirty="0" smtClean="0"/>
              <a:t>Finally, ensure that the patient is comfortable and thank them</a:t>
            </a:r>
          </a:p>
        </p:txBody>
      </p:sp>
      <p:pic>
        <p:nvPicPr>
          <p:cNvPr id="7170" name="Picture 2" descr="C:\Users\hmahmoud\Desktop\download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63387"/>
            <a:ext cx="3185594" cy="2617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4278083"/>
            <a:ext cx="3096344" cy="23192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40" y="2942767"/>
            <a:ext cx="3181870" cy="1206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57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208912" cy="5420072"/>
          </a:xfrm>
        </p:spPr>
        <p:txBody>
          <a:bodyPr>
            <a:normAutofit/>
          </a:bodyPr>
          <a:lstStyle/>
          <a:p>
            <a:r>
              <a:rPr lang="en-US" dirty="0" smtClean="0"/>
              <a:t>Pain</a:t>
            </a:r>
          </a:p>
          <a:p>
            <a:r>
              <a:rPr lang="en-US" dirty="0" smtClean="0"/>
              <a:t>Failure to access the vein</a:t>
            </a:r>
          </a:p>
          <a:p>
            <a:r>
              <a:rPr lang="en-US" dirty="0" smtClean="0"/>
              <a:t>Blood stops flowing into the flashback chamber</a:t>
            </a:r>
          </a:p>
          <a:p>
            <a:r>
              <a:rPr lang="en-US" dirty="0" smtClean="0"/>
              <a:t>Arterial puncture</a:t>
            </a:r>
          </a:p>
          <a:p>
            <a:r>
              <a:rPr lang="en-US" dirty="0" smtClean="0"/>
              <a:t>Thrombophlebitis</a:t>
            </a:r>
          </a:p>
          <a:p>
            <a:r>
              <a:rPr lang="en-US" dirty="0" smtClean="0"/>
              <a:t>Hypersensitivity reaction</a:t>
            </a:r>
          </a:p>
          <a:p>
            <a:r>
              <a:rPr lang="en-US" dirty="0" smtClean="0"/>
              <a:t>Peripheral nerve palsy</a:t>
            </a:r>
          </a:p>
          <a:p>
            <a:r>
              <a:rPr lang="en-US" dirty="0" smtClean="0"/>
              <a:t>Skin and soft tissue necrosis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When some </a:t>
            </a:r>
            <a:r>
              <a:rPr lang="en-US" dirty="0">
                <a:solidFill>
                  <a:schemeClr val="tx1"/>
                </a:solidFill>
              </a:rPr>
              <a:t>irritant solutions </a:t>
            </a:r>
            <a:r>
              <a:rPr lang="en-US" dirty="0" smtClean="0">
                <a:solidFill>
                  <a:schemeClr val="tx1"/>
                </a:solidFill>
              </a:rPr>
              <a:t>leak </a:t>
            </a:r>
            <a:r>
              <a:rPr lang="en-US" dirty="0">
                <a:solidFill>
                  <a:schemeClr val="tx1"/>
                </a:solidFill>
              </a:rPr>
              <a:t>into the tissue e.g. chemotherapeutic </a:t>
            </a:r>
            <a:r>
              <a:rPr lang="en-US" dirty="0" smtClean="0">
                <a:solidFill>
                  <a:schemeClr val="tx1"/>
                </a:solidFill>
              </a:rPr>
              <a:t>agents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M</a:t>
            </a:r>
            <a:r>
              <a:rPr lang="en-US" dirty="0" smtClean="0">
                <a:solidFill>
                  <a:schemeClr val="tx1"/>
                </a:solidFill>
              </a:rPr>
              <a:t>ore </a:t>
            </a:r>
            <a:r>
              <a:rPr lang="en-US" dirty="0">
                <a:solidFill>
                  <a:schemeClr val="tx1"/>
                </a:solidFill>
              </a:rPr>
              <a:t>safely infused into a central vein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42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Thrombophlebitis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764704"/>
            <a:ext cx="3577332" cy="2679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26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IV cannulation?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Intravenous cannulation is a technique in which a cannula is placed inside a vein to provide venous access. </a:t>
            </a:r>
          </a:p>
          <a:p>
            <a:r>
              <a:rPr lang="en-US" dirty="0" smtClean="0"/>
              <a:t>Venous access allows: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sampling of blood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administration of </a:t>
            </a:r>
            <a:r>
              <a:rPr lang="en-US" sz="2400" dirty="0" smtClean="0">
                <a:solidFill>
                  <a:schemeClr val="tx1"/>
                </a:solidFill>
              </a:rPr>
              <a:t>IV fluids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and medications,</a:t>
            </a:r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90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Thrombophlebitis</a:t>
            </a:r>
          </a:p>
          <a:p>
            <a:r>
              <a:rPr lang="en-US" dirty="0" smtClean="0"/>
              <a:t>Hypersensitivity reaction</a:t>
            </a:r>
          </a:p>
          <a:p>
            <a:r>
              <a:rPr lang="en-US" dirty="0" smtClean="0"/>
              <a:t>Peripheral nerve palsy</a:t>
            </a:r>
          </a:p>
          <a:p>
            <a:endParaRPr lang="en-US" dirty="0" smtClean="0"/>
          </a:p>
        </p:txBody>
      </p:sp>
      <p:pic>
        <p:nvPicPr>
          <p:cNvPr id="4" name="Picture 3" descr="imagesCAI8HT2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421" y="1052736"/>
            <a:ext cx="3493971" cy="2295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58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5554960" cy="5060032"/>
          </a:xfrm>
        </p:spPr>
        <p:txBody>
          <a:bodyPr>
            <a:normAutofit/>
          </a:bodyPr>
          <a:lstStyle/>
          <a:p>
            <a:r>
              <a:rPr lang="en-US" dirty="0" smtClean="0"/>
              <a:t>Thrombophlebitis</a:t>
            </a:r>
          </a:p>
          <a:p>
            <a:r>
              <a:rPr lang="en-US" dirty="0" smtClean="0"/>
              <a:t>Hypersensitivity reaction</a:t>
            </a:r>
          </a:p>
          <a:p>
            <a:r>
              <a:rPr lang="en-US" dirty="0" smtClean="0"/>
              <a:t>Peripheral nerve palsy</a:t>
            </a:r>
          </a:p>
          <a:p>
            <a:endParaRPr lang="en-US" dirty="0" smtClean="0"/>
          </a:p>
          <a:p>
            <a:r>
              <a:rPr lang="en-US" dirty="0" smtClean="0"/>
              <a:t>Skin and soft tissue necrosis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When some </a:t>
            </a:r>
            <a:r>
              <a:rPr lang="en-US" dirty="0">
                <a:solidFill>
                  <a:schemeClr val="tx1"/>
                </a:solidFill>
              </a:rPr>
              <a:t>irritant solutions </a:t>
            </a:r>
            <a:r>
              <a:rPr lang="en-US" dirty="0" smtClean="0">
                <a:solidFill>
                  <a:schemeClr val="tx1"/>
                </a:solidFill>
              </a:rPr>
              <a:t>leak </a:t>
            </a:r>
            <a:r>
              <a:rPr lang="en-US" dirty="0">
                <a:solidFill>
                  <a:schemeClr val="tx1"/>
                </a:solidFill>
              </a:rPr>
              <a:t>into the tissue e.g. chemotherapeutic </a:t>
            </a:r>
            <a:r>
              <a:rPr lang="en-US" dirty="0" smtClean="0">
                <a:solidFill>
                  <a:schemeClr val="tx1"/>
                </a:solidFill>
              </a:rPr>
              <a:t>agents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M</a:t>
            </a:r>
            <a:r>
              <a:rPr lang="en-US" dirty="0" smtClean="0">
                <a:solidFill>
                  <a:schemeClr val="tx1"/>
                </a:solidFill>
              </a:rPr>
              <a:t>ore </a:t>
            </a:r>
            <a:r>
              <a:rPr lang="en-US" dirty="0">
                <a:solidFill>
                  <a:schemeClr val="tx1"/>
                </a:solidFill>
              </a:rPr>
              <a:t>safely infused into a central vein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168" y="2996952"/>
            <a:ext cx="2952328" cy="3511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7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Cannula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This device is available in various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gauges (16-24 G),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lengths (25-44 mm),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compositions, and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designs. </a:t>
            </a:r>
          </a:p>
        </p:txBody>
      </p:sp>
      <p:pic>
        <p:nvPicPr>
          <p:cNvPr id="2" name="Content Placeholder 1" descr="111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87" r="21687"/>
          <a:stretch>
            <a:fillRect/>
          </a:stretch>
        </p:blipFill>
        <p:spPr>
          <a:xfrm>
            <a:off x="6084168" y="548680"/>
            <a:ext cx="2137048" cy="2681995"/>
          </a:xfrm>
        </p:spPr>
      </p:pic>
      <p:pic>
        <p:nvPicPr>
          <p:cNvPr id="1026" name="Picture 2" descr="C:\Users\hmahmoud\Desktop\79926-79931-1998177-2035873t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284984"/>
            <a:ext cx="3960440" cy="3407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imagesCA5C8PQ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558" y="548680"/>
            <a:ext cx="1822944" cy="26840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74250" y="4293096"/>
            <a:ext cx="2365702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1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Cannula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sz="3600" u="sng" dirty="0" smtClean="0"/>
              <a:t>Gauge</a:t>
            </a:r>
            <a:r>
              <a:rPr lang="en-US" sz="3600" dirty="0" smtClean="0"/>
              <a:t>          </a:t>
            </a:r>
            <a:r>
              <a:rPr lang="en-US" sz="3600" u="sng" dirty="0" smtClean="0"/>
              <a:t>Size</a:t>
            </a:r>
          </a:p>
          <a:p>
            <a:endParaRPr lang="en-US" dirty="0"/>
          </a:p>
          <a:p>
            <a:r>
              <a:rPr lang="en-US" dirty="0" smtClean="0"/>
              <a:t>22 Gauge:   0.8 mm</a:t>
            </a:r>
          </a:p>
          <a:p>
            <a:r>
              <a:rPr lang="en-US" dirty="0" smtClean="0"/>
              <a:t>20 Gauge:   1.0 mm</a:t>
            </a:r>
          </a:p>
          <a:p>
            <a:r>
              <a:rPr lang="en-US" dirty="0" smtClean="0"/>
              <a:t>18 Gauge:   1.2 mm</a:t>
            </a:r>
          </a:p>
          <a:p>
            <a:r>
              <a:rPr lang="en-US" dirty="0" smtClean="0"/>
              <a:t>16 Gauge:   1.7 mm</a:t>
            </a:r>
          </a:p>
        </p:txBody>
      </p:sp>
      <p:pic>
        <p:nvPicPr>
          <p:cNvPr id="17" name="Picture 16" descr="imagesCA9HGWMQ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908720"/>
            <a:ext cx="3831933" cy="2941549"/>
          </a:xfrm>
          <a:prstGeom prst="rect">
            <a:avLst/>
          </a:prstGeom>
        </p:spPr>
      </p:pic>
      <p:pic>
        <p:nvPicPr>
          <p:cNvPr id="20" name="Picture 19" descr="imagesCA1WPBKH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152" y="3850268"/>
            <a:ext cx="3859765" cy="2891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60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4824536" cy="5060032"/>
          </a:xfrm>
        </p:spPr>
        <p:txBody>
          <a:bodyPr>
            <a:normAutofit/>
          </a:bodyPr>
          <a:lstStyle/>
          <a:p>
            <a:r>
              <a:rPr lang="en-US" dirty="0" smtClean="0"/>
              <a:t>Routinely, use the smallest size (largest gauge number) of catheter if possible to prevent damage to the vessel intima</a:t>
            </a:r>
          </a:p>
          <a:p>
            <a:r>
              <a:rPr lang="en-US" dirty="0" smtClean="0"/>
              <a:t>In an emergency situation use a large size catheter to allow administration of large volumes of fluid quickly</a:t>
            </a:r>
          </a:p>
          <a:p>
            <a:endParaRPr lang="en-US" dirty="0"/>
          </a:p>
        </p:txBody>
      </p:sp>
      <p:pic>
        <p:nvPicPr>
          <p:cNvPr id="4" name="Picture 3" descr="imagesCA7IWN1U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916832"/>
            <a:ext cx="3384376" cy="3316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53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4618856" cy="5060032"/>
          </a:xfrm>
        </p:spPr>
        <p:txBody>
          <a:bodyPr>
            <a:normAutofit/>
          </a:bodyPr>
          <a:lstStyle/>
          <a:p>
            <a:r>
              <a:rPr lang="en-US" dirty="0" smtClean="0"/>
              <a:t>The superficial veins of the upper extremities are preferred to those of the lower extremities for peripheral venous access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they interfere less with patient mobility and pose a lower risk for phlebitis.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imagesCAUDQO3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412776"/>
            <a:ext cx="3168352" cy="2368861"/>
          </a:xfrm>
          <a:prstGeom prst="rect">
            <a:avLst/>
          </a:prstGeom>
        </p:spPr>
      </p:pic>
      <p:pic>
        <p:nvPicPr>
          <p:cNvPr id="5" name="Picture 4" descr="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924" y="4005064"/>
            <a:ext cx="34925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5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4978896" cy="5060032"/>
          </a:xfrm>
        </p:spPr>
        <p:txBody>
          <a:bodyPr/>
          <a:lstStyle/>
          <a:p>
            <a:r>
              <a:rPr lang="en-US" dirty="0" smtClean="0"/>
              <a:t>It is recommended to choose a straight portion of a vein to minimize the chance of hitting valves.</a:t>
            </a:r>
          </a:p>
          <a:p>
            <a:r>
              <a:rPr lang="en-US" dirty="0" smtClean="0"/>
              <a:t>Use the patient’s non-dominant arm (if possible)</a:t>
            </a:r>
          </a:p>
          <a:p>
            <a:r>
              <a:rPr lang="en-US" dirty="0" smtClean="0"/>
              <a:t>For prolonged courses of therapy, it is recommended to start distally and move proximally as distal catheters are replaced.</a:t>
            </a:r>
          </a:p>
          <a:p>
            <a:endParaRPr lang="en-US" dirty="0"/>
          </a:p>
        </p:txBody>
      </p:sp>
      <p:pic>
        <p:nvPicPr>
          <p:cNvPr id="4" name="Picture 3" descr="imagesCATEYJDG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15"/>
          <a:stretch/>
        </p:blipFill>
        <p:spPr>
          <a:xfrm>
            <a:off x="5489200" y="3837012"/>
            <a:ext cx="2965055" cy="23282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8386" y="1412776"/>
            <a:ext cx="3040862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1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Indication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Repeated blood sampling</a:t>
            </a:r>
          </a:p>
          <a:p>
            <a:r>
              <a:rPr lang="en-US" dirty="0" smtClean="0"/>
              <a:t>Intravenous administration of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IV fluids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Medications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Chemotherapy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N</a:t>
            </a:r>
            <a:r>
              <a:rPr lang="en-US" dirty="0" smtClean="0">
                <a:solidFill>
                  <a:schemeClr val="tx1"/>
                </a:solidFill>
              </a:rPr>
              <a:t>utritional support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B</a:t>
            </a:r>
            <a:r>
              <a:rPr lang="en-US" dirty="0" smtClean="0">
                <a:solidFill>
                  <a:schemeClr val="tx1"/>
                </a:solidFill>
              </a:rPr>
              <a:t>lood or blood products administration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R</a:t>
            </a:r>
            <a:r>
              <a:rPr lang="en-US" dirty="0" smtClean="0">
                <a:solidFill>
                  <a:schemeClr val="tx1"/>
                </a:solidFill>
              </a:rPr>
              <a:t>adiological contrast agents for computed tomography, magnetic resonance imaging, or nuclear imaging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096" y="620688"/>
            <a:ext cx="2592288" cy="3490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23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Contraindications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 absolute contraindications to intravenous cannulation exist</a:t>
            </a:r>
          </a:p>
          <a:p>
            <a:endParaRPr lang="en-US" dirty="0" smtClean="0"/>
          </a:p>
          <a:p>
            <a:r>
              <a:rPr lang="en-US" dirty="0" smtClean="0"/>
              <a:t>Avoid peripheral venous access in an injured, infected, or burned extremity</a:t>
            </a:r>
            <a:r>
              <a:rPr lang="en-US" dirty="0"/>
              <a:t> </a:t>
            </a:r>
            <a:r>
              <a:rPr lang="en-US" dirty="0" smtClean="0"/>
              <a:t>if possible</a:t>
            </a:r>
          </a:p>
        </p:txBody>
      </p:sp>
    </p:spTree>
    <p:extLst>
      <p:ext uri="{BB962C8B-B14F-4D97-AF65-F5344CB8AC3E}">
        <p14:creationId xmlns:p14="http://schemas.microsoft.com/office/powerpoint/2010/main" val="217984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916</TotalTime>
  <Words>768</Words>
  <Application>Microsoft Office PowerPoint</Application>
  <PresentationFormat>On-screen Show (4:3)</PresentationFormat>
  <Paragraphs>112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Adjacency</vt:lpstr>
      <vt:lpstr>Intravenous cannulation</vt:lpstr>
      <vt:lpstr>What is IV cannulation?</vt:lpstr>
      <vt:lpstr>Cannula </vt:lpstr>
      <vt:lpstr>Cannula</vt:lpstr>
      <vt:lpstr>Tips </vt:lpstr>
      <vt:lpstr>Tips </vt:lpstr>
      <vt:lpstr>Tips</vt:lpstr>
      <vt:lpstr>Indication </vt:lpstr>
      <vt:lpstr>Contraindications</vt:lpstr>
      <vt:lpstr>Equipment</vt:lpstr>
      <vt:lpstr>Before the procedure</vt:lpstr>
      <vt:lpstr>Before the procedure</vt:lpstr>
      <vt:lpstr>Technique </vt:lpstr>
      <vt:lpstr>Technique </vt:lpstr>
      <vt:lpstr>Technique </vt:lpstr>
      <vt:lpstr>Technique </vt:lpstr>
      <vt:lpstr>Technique </vt:lpstr>
      <vt:lpstr>Complications</vt:lpstr>
      <vt:lpstr>Complications</vt:lpstr>
      <vt:lpstr>Complications</vt:lpstr>
      <vt:lpstr>Complications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Intravenous cannulation</dc:title>
  <dc:creator>Haneen Mahmoud</dc:creator>
  <cp:lastModifiedBy>Haneen Mohammad</cp:lastModifiedBy>
  <cp:revision>74</cp:revision>
  <dcterms:created xsi:type="dcterms:W3CDTF">2013-02-08T16:40:53Z</dcterms:created>
  <dcterms:modified xsi:type="dcterms:W3CDTF">2016-02-21T10:16:09Z</dcterms:modified>
</cp:coreProperties>
</file>